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64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</p:sldIdLst>
  <p:sldSz cx="14630400" cy="8229600"/>
  <p:notesSz cx="8229600" cy="1463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hahariar Zaman Apon" initials="SZA" lastIdx="1" clrIdx="0">
    <p:extLst>
      <p:ext uri="{19B8F6BF-5375-455C-9EA6-DF929625EA0E}">
        <p15:presenceInfo xmlns:p15="http://schemas.microsoft.com/office/powerpoint/2012/main" userId="5ec573368ea8990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1" d="100"/>
          <a:sy n="71" d="100"/>
        </p:scale>
        <p:origin x="562" y="-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894560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364D9A7-745C-4EED-93DF-AF93029661DE}"/>
              </a:ext>
            </a:extLst>
          </p:cNvPr>
          <p:cNvSpPr txBox="1"/>
          <p:nvPr/>
        </p:nvSpPr>
        <p:spPr>
          <a:xfrm>
            <a:off x="3657600" y="1021646"/>
            <a:ext cx="7315200" cy="73558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Presentation </a:t>
            </a:r>
          </a:p>
          <a:p>
            <a:pPr algn="ctr"/>
            <a:r>
              <a:rPr lang="en-US" b="1" dirty="0"/>
              <a:t>On</a:t>
            </a:r>
          </a:p>
          <a:p>
            <a:pPr algn="ctr"/>
            <a:endParaRPr lang="en-US" dirty="0"/>
          </a:p>
          <a:p>
            <a:pPr algn="ctr"/>
            <a:r>
              <a:rPr lang="en-US" b="1" dirty="0"/>
              <a:t>" COVID-19 Situation in Bangladesh: A Comprehensive Analysis </a:t>
            </a:r>
            <a:r>
              <a:rPr lang="en-US" dirty="0"/>
              <a:t>"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 </a:t>
            </a:r>
          </a:p>
          <a:p>
            <a:pPr algn="ctr"/>
            <a:r>
              <a:rPr lang="en-US" sz="2000" b="1" dirty="0">
                <a:solidFill>
                  <a:schemeClr val="accent1"/>
                </a:solidFill>
              </a:rPr>
              <a:t>Instructed By</a:t>
            </a:r>
          </a:p>
          <a:p>
            <a:pPr algn="ctr"/>
            <a:r>
              <a:rPr lang="en-US" dirty="0"/>
              <a:t>Name: Dr. Tania Islam</a:t>
            </a:r>
          </a:p>
          <a:p>
            <a:pPr algn="ctr"/>
            <a:r>
              <a:rPr lang="en-US" dirty="0"/>
              <a:t>Assistant Professor</a:t>
            </a:r>
          </a:p>
          <a:p>
            <a:pPr algn="ctr"/>
            <a:r>
              <a:rPr lang="en-US" dirty="0"/>
              <a:t>Department of Computer Science and Engineering</a:t>
            </a:r>
          </a:p>
          <a:p>
            <a:pPr algn="ctr"/>
            <a:r>
              <a:rPr lang="en-US" dirty="0"/>
              <a:t>University of </a:t>
            </a:r>
            <a:r>
              <a:rPr lang="en-US" dirty="0" err="1"/>
              <a:t>Barishal</a:t>
            </a:r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sz="2000" b="1" dirty="0">
                <a:solidFill>
                  <a:schemeClr val="accent1"/>
                </a:solidFill>
              </a:rPr>
              <a:t>Submitted By</a:t>
            </a:r>
          </a:p>
          <a:p>
            <a:pPr algn="ctr"/>
            <a:r>
              <a:rPr lang="en-US" dirty="0"/>
              <a:t>Name: Nazmul Hassan</a:t>
            </a:r>
          </a:p>
          <a:p>
            <a:pPr algn="ctr"/>
            <a:r>
              <a:rPr lang="en-US" dirty="0"/>
              <a:t> Roll: 01-047-14</a:t>
            </a:r>
          </a:p>
          <a:p>
            <a:pPr algn="ctr"/>
            <a:r>
              <a:rPr lang="en-US" dirty="0"/>
              <a:t>Batch – 47</a:t>
            </a:r>
          </a:p>
          <a:p>
            <a:pPr algn="ctr"/>
            <a:r>
              <a:rPr lang="en-US" dirty="0"/>
              <a:t>Department of Bangla</a:t>
            </a:r>
          </a:p>
          <a:p>
            <a:pPr algn="ctr"/>
            <a:r>
              <a:rPr lang="en-US" dirty="0"/>
              <a:t>University of </a:t>
            </a:r>
            <a:r>
              <a:rPr lang="en-US" dirty="0" err="1"/>
              <a:t>Barishal</a:t>
            </a:r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EDGE: BU-CSE Digital Skills Training</a:t>
            </a:r>
          </a:p>
          <a:p>
            <a:pPr algn="ctr"/>
            <a:r>
              <a:rPr lang="en-US" dirty="0"/>
              <a:t>Computer Fundamentals &amp; Office Application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8F17E2-44C9-49C0-A527-38059A9871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9625" y="2151529"/>
            <a:ext cx="1791149" cy="1409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3609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89" y="245054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kern="0" spc="-134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COVID-19 in Bangladesh: A Comprehensive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123253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This presentation examines the impact of COVID-19 in Bangladesh, highlighting the timeline of events, public health response, socioeconomic consequences, and vaccination progress.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5467112"/>
            <a:ext cx="3950851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200" b="1" kern="0" spc="-36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By Nazmul Hassan</a:t>
            </a:r>
            <a:endParaRPr lang="en-US" sz="22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22609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kern="0" spc="-134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Introduction: Understanding the Pandemic's Impact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8071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Global Spread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388287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COVID-19, originating in China, spread rapidly across the globe, affecting Bangladesh in early 2020.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8071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Initial Response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388287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government swiftly implemented lockdowns, travel restrictions, and social distancing measures to control the spread of the virus.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8071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Public Health Focus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388287"/>
            <a:ext cx="3978116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pandemic put a strain on Bangladesh's public health system, revealing existing infrastructure challenges and highlighting the need for preparedness.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76617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4502" y="3375065"/>
            <a:ext cx="9162574" cy="6915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50" b="1" kern="0" spc="-13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Timeline of COVID-19 in Bangladesh</a:t>
            </a:r>
            <a:endParaRPr lang="en-US" sz="4350" dirty="0"/>
          </a:p>
        </p:txBody>
      </p:sp>
      <p:sp>
        <p:nvSpPr>
          <p:cNvPr id="4" name="Shape 1"/>
          <p:cNvSpPr/>
          <p:nvPr/>
        </p:nvSpPr>
        <p:spPr>
          <a:xfrm>
            <a:off x="774502" y="4730234"/>
            <a:ext cx="13081397" cy="30480"/>
          </a:xfrm>
          <a:prstGeom prst="roundRect">
            <a:avLst>
              <a:gd name="adj" fmla="val 304935"/>
            </a:avLst>
          </a:prstGeom>
          <a:solidFill>
            <a:srgbClr val="C0C1D7"/>
          </a:solidFill>
          <a:ln/>
        </p:spPr>
      </p:sp>
      <p:sp>
        <p:nvSpPr>
          <p:cNvPr id="5" name="Shape 2"/>
          <p:cNvSpPr/>
          <p:nvPr/>
        </p:nvSpPr>
        <p:spPr>
          <a:xfrm>
            <a:off x="2865596" y="4730175"/>
            <a:ext cx="30480" cy="774502"/>
          </a:xfrm>
          <a:prstGeom prst="roundRect">
            <a:avLst>
              <a:gd name="adj" fmla="val 304935"/>
            </a:avLst>
          </a:prstGeom>
          <a:solidFill>
            <a:srgbClr val="C0C1D7"/>
          </a:solidFill>
          <a:ln/>
        </p:spPr>
      </p:sp>
      <p:sp>
        <p:nvSpPr>
          <p:cNvPr id="6" name="Shape 3"/>
          <p:cNvSpPr/>
          <p:nvPr/>
        </p:nvSpPr>
        <p:spPr>
          <a:xfrm>
            <a:off x="2631996" y="4481334"/>
            <a:ext cx="497800" cy="497800"/>
          </a:xfrm>
          <a:prstGeom prst="roundRect">
            <a:avLst>
              <a:gd name="adj" fmla="val 18671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2814280" y="4564201"/>
            <a:ext cx="133112" cy="3319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b="1" kern="0" spc="-78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</a:t>
            </a:r>
            <a:endParaRPr lang="en-US" sz="2600" dirty="0"/>
          </a:p>
        </p:txBody>
      </p:sp>
      <p:sp>
        <p:nvSpPr>
          <p:cNvPr id="8" name="Text 5"/>
          <p:cNvSpPr/>
          <p:nvPr/>
        </p:nvSpPr>
        <p:spPr>
          <a:xfrm>
            <a:off x="1497806" y="5725954"/>
            <a:ext cx="2766179" cy="3456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150" b="1" kern="0" spc="-65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March 2020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995720" y="6204347"/>
            <a:ext cx="3770471" cy="14163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170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first confirmed case was reported in Bangladesh, marking the beginning of the pandemic in the country.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7299722" y="4730175"/>
            <a:ext cx="30480" cy="774502"/>
          </a:xfrm>
          <a:prstGeom prst="roundRect">
            <a:avLst>
              <a:gd name="adj" fmla="val 304935"/>
            </a:avLst>
          </a:prstGeom>
          <a:solidFill>
            <a:srgbClr val="C0C1D7"/>
          </a:solidFill>
          <a:ln/>
        </p:spPr>
      </p:sp>
      <p:sp>
        <p:nvSpPr>
          <p:cNvPr id="11" name="Shape 8"/>
          <p:cNvSpPr/>
          <p:nvPr/>
        </p:nvSpPr>
        <p:spPr>
          <a:xfrm>
            <a:off x="7066121" y="4481334"/>
            <a:ext cx="497800" cy="497800"/>
          </a:xfrm>
          <a:prstGeom prst="roundRect">
            <a:avLst>
              <a:gd name="adj" fmla="val 18671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7215426" y="4564201"/>
            <a:ext cx="199072" cy="3319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b="1" kern="0" spc="-78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</a:t>
            </a:r>
            <a:endParaRPr lang="en-US" sz="2600" dirty="0"/>
          </a:p>
        </p:txBody>
      </p:sp>
      <p:sp>
        <p:nvSpPr>
          <p:cNvPr id="13" name="Text 10"/>
          <p:cNvSpPr/>
          <p:nvPr/>
        </p:nvSpPr>
        <p:spPr>
          <a:xfrm>
            <a:off x="5932051" y="5725954"/>
            <a:ext cx="2766179" cy="3456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150" b="1" kern="0" spc="-65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April 2020</a:t>
            </a:r>
            <a:endParaRPr lang="en-US" sz="2150" dirty="0"/>
          </a:p>
        </p:txBody>
      </p:sp>
      <p:sp>
        <p:nvSpPr>
          <p:cNvPr id="14" name="Text 11"/>
          <p:cNvSpPr/>
          <p:nvPr/>
        </p:nvSpPr>
        <p:spPr>
          <a:xfrm>
            <a:off x="5429845" y="6204347"/>
            <a:ext cx="3770590" cy="14163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170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nationwide lockdown was implemented, restricting movement and gatherings to curb virus transmission.</a:t>
            </a:r>
            <a:endParaRPr lang="en-US" sz="1700" dirty="0"/>
          </a:p>
        </p:txBody>
      </p:sp>
      <p:sp>
        <p:nvSpPr>
          <p:cNvPr id="15" name="Shape 12"/>
          <p:cNvSpPr/>
          <p:nvPr/>
        </p:nvSpPr>
        <p:spPr>
          <a:xfrm>
            <a:off x="11733967" y="4730175"/>
            <a:ext cx="30480" cy="774502"/>
          </a:xfrm>
          <a:prstGeom prst="roundRect">
            <a:avLst>
              <a:gd name="adj" fmla="val 304935"/>
            </a:avLst>
          </a:prstGeom>
          <a:solidFill>
            <a:srgbClr val="C0C1D7"/>
          </a:solidFill>
          <a:ln/>
        </p:spPr>
      </p:sp>
      <p:sp>
        <p:nvSpPr>
          <p:cNvPr id="16" name="Shape 13"/>
          <p:cNvSpPr/>
          <p:nvPr/>
        </p:nvSpPr>
        <p:spPr>
          <a:xfrm>
            <a:off x="11500366" y="4481334"/>
            <a:ext cx="497800" cy="497800"/>
          </a:xfrm>
          <a:prstGeom prst="roundRect">
            <a:avLst>
              <a:gd name="adj" fmla="val 18671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11647051" y="4564201"/>
            <a:ext cx="204311" cy="3319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b="1" kern="0" spc="-78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</a:t>
            </a:r>
            <a:endParaRPr lang="en-US" sz="2600" dirty="0"/>
          </a:p>
        </p:txBody>
      </p:sp>
      <p:sp>
        <p:nvSpPr>
          <p:cNvPr id="18" name="Text 15"/>
          <p:cNvSpPr/>
          <p:nvPr/>
        </p:nvSpPr>
        <p:spPr>
          <a:xfrm>
            <a:off x="10366296" y="5725954"/>
            <a:ext cx="2766179" cy="3456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150" b="1" kern="0" spc="-65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January 2021</a:t>
            </a:r>
            <a:endParaRPr lang="en-US" sz="2150" dirty="0"/>
          </a:p>
        </p:txBody>
      </p:sp>
      <p:sp>
        <p:nvSpPr>
          <p:cNvPr id="19" name="Text 16"/>
          <p:cNvSpPr/>
          <p:nvPr/>
        </p:nvSpPr>
        <p:spPr>
          <a:xfrm>
            <a:off x="9864090" y="6204347"/>
            <a:ext cx="3770590" cy="10622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170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Bangladesh launched its vaccination program, prioritizing healthcare workers and vulnerable populations.</a:t>
            </a:r>
            <a:endParaRPr lang="en-US" sz="17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9308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kern="0" spc="-134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Public Health Response and Measures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650808"/>
            <a:ext cx="3664863" cy="2773799"/>
          </a:xfrm>
          <a:prstGeom prst="roundRect">
            <a:avLst>
              <a:gd name="adj" fmla="val 3435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8224" y="288524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Contact Tracing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8224" y="3375660"/>
            <a:ext cx="3195995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Bangladesh implemented robust contact tracing efforts to identify and isolate infected individuals to prevent further spread.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2650808"/>
            <a:ext cx="3664863" cy="2773799"/>
          </a:xfrm>
          <a:prstGeom prst="roundRect">
            <a:avLst>
              <a:gd name="adj" fmla="val 3435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919901" y="2885242"/>
            <a:ext cx="28609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Quarantine &amp; Isolation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9901" y="3375660"/>
            <a:ext cx="319599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Strict quarantine and isolation measures were enforced for confirmed cases and their close contacts.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651421"/>
            <a:ext cx="7556421" cy="1685092"/>
          </a:xfrm>
          <a:prstGeom prst="roundRect">
            <a:avLst>
              <a:gd name="adj" fmla="val 5654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28224" y="5885855"/>
            <a:ext cx="387858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Public Awareness Campaigns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8224" y="6376273"/>
            <a:ext cx="70875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government launched public awareness campaigns to educate the population about COVID-19 prevention measures.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071" y="595551"/>
            <a:ext cx="11746349" cy="676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300"/>
              </a:lnSpc>
              <a:buNone/>
            </a:pPr>
            <a:r>
              <a:rPr lang="en-US" sz="4250" b="1" kern="0" spc="-128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Socioeconomic Consequences and Challenges</a:t>
            </a:r>
            <a:endParaRPr lang="en-US" sz="42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4655" y="1705570"/>
            <a:ext cx="2163842" cy="194083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982164" y="2717959"/>
            <a:ext cx="108585" cy="4331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400"/>
              </a:lnSpc>
              <a:buNone/>
            </a:pPr>
            <a:r>
              <a:rPr lang="en-US" sz="2100" b="1" kern="0" spc="-64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</a:t>
            </a:r>
            <a:endParaRPr lang="en-US" sz="2100" dirty="0"/>
          </a:p>
        </p:txBody>
      </p:sp>
      <p:sp>
        <p:nvSpPr>
          <p:cNvPr id="5" name="Text 2"/>
          <p:cNvSpPr/>
          <p:nvPr/>
        </p:nvSpPr>
        <p:spPr>
          <a:xfrm>
            <a:off x="5335072" y="2095381"/>
            <a:ext cx="2707481" cy="3383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kern="0" spc="-64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Economic Downturn</a:t>
            </a: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5335072" y="2563654"/>
            <a:ext cx="8320683" cy="6929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kern="0" spc="-34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pandemic caused an economic downturn, affecting various industries, particularly the tourism and garment sectors.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5172551" y="3658195"/>
            <a:ext cx="8645723" cy="15240"/>
          </a:xfrm>
          <a:prstGeom prst="roundRect">
            <a:avLst>
              <a:gd name="adj" fmla="val 596928"/>
            </a:avLst>
          </a:prstGeom>
          <a:solidFill>
            <a:srgbClr val="C0C1D7"/>
          </a:solidFill>
          <a:ln/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2734" y="3700463"/>
            <a:ext cx="4327684" cy="1940838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955375" y="4454247"/>
            <a:ext cx="162401" cy="4331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400"/>
              </a:lnSpc>
              <a:buNone/>
            </a:pPr>
            <a:r>
              <a:rPr lang="en-US" sz="2100" b="1" kern="0" spc="-64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</a:t>
            </a:r>
            <a:endParaRPr lang="en-US" sz="2100" dirty="0"/>
          </a:p>
        </p:txBody>
      </p:sp>
      <p:sp>
        <p:nvSpPr>
          <p:cNvPr id="10" name="Text 6"/>
          <p:cNvSpPr/>
          <p:nvPr/>
        </p:nvSpPr>
        <p:spPr>
          <a:xfrm>
            <a:off x="6416993" y="4090273"/>
            <a:ext cx="2707481" cy="3383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kern="0" spc="-64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Job Losses</a:t>
            </a:r>
            <a:endParaRPr lang="en-US" sz="2100" dirty="0"/>
          </a:p>
        </p:txBody>
      </p:sp>
      <p:sp>
        <p:nvSpPr>
          <p:cNvPr id="11" name="Text 7"/>
          <p:cNvSpPr/>
          <p:nvPr/>
        </p:nvSpPr>
        <p:spPr>
          <a:xfrm>
            <a:off x="6416993" y="4558546"/>
            <a:ext cx="7238762" cy="6929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kern="0" spc="-34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Many businesses had to shut down, leading to widespread job losses and unemployment.</a:t>
            </a:r>
            <a:endParaRPr lang="en-US" sz="1700" dirty="0"/>
          </a:p>
        </p:txBody>
      </p:sp>
      <p:sp>
        <p:nvSpPr>
          <p:cNvPr id="12" name="Shape 8"/>
          <p:cNvSpPr/>
          <p:nvPr/>
        </p:nvSpPr>
        <p:spPr>
          <a:xfrm>
            <a:off x="6254472" y="5653088"/>
            <a:ext cx="7563803" cy="15240"/>
          </a:xfrm>
          <a:prstGeom prst="roundRect">
            <a:avLst>
              <a:gd name="adj" fmla="val 596928"/>
            </a:avLst>
          </a:prstGeom>
          <a:solidFill>
            <a:srgbClr val="C0C1D7"/>
          </a:solidFill>
          <a:ln/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0813" y="5695355"/>
            <a:ext cx="6491526" cy="1940838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953232" y="6449139"/>
            <a:ext cx="166688" cy="4331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400"/>
              </a:lnSpc>
              <a:buNone/>
            </a:pPr>
            <a:r>
              <a:rPr lang="en-US" sz="2100" b="1" kern="0" spc="-64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</a:t>
            </a:r>
            <a:endParaRPr lang="en-US" sz="2100" dirty="0"/>
          </a:p>
        </p:txBody>
      </p:sp>
      <p:sp>
        <p:nvSpPr>
          <p:cNvPr id="15" name="Text 10"/>
          <p:cNvSpPr/>
          <p:nvPr/>
        </p:nvSpPr>
        <p:spPr>
          <a:xfrm>
            <a:off x="7498913" y="5911929"/>
            <a:ext cx="2707481" cy="3383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kern="0" spc="-64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Poverty Increase</a:t>
            </a:r>
            <a:endParaRPr lang="en-US" sz="2100" dirty="0"/>
          </a:p>
        </p:txBody>
      </p:sp>
      <p:sp>
        <p:nvSpPr>
          <p:cNvPr id="16" name="Text 11"/>
          <p:cNvSpPr/>
          <p:nvPr/>
        </p:nvSpPr>
        <p:spPr>
          <a:xfrm>
            <a:off x="7498913" y="6380202"/>
            <a:ext cx="6156841" cy="1039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kern="0" spc="-34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pandemic exacerbated existing poverty levels, with vulnerable populations bearing the brunt of the economic impact.</a:t>
            </a:r>
            <a:endParaRPr lang="en-US" sz="17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71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75640" y="462915"/>
            <a:ext cx="7965519" cy="10520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100"/>
              </a:lnSpc>
              <a:buNone/>
            </a:pPr>
            <a:r>
              <a:rPr lang="en-US" sz="3300" b="1" kern="0" spc="-99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Vaccination Rollout and Inoculation Progress</a:t>
            </a:r>
            <a:endParaRPr lang="en-US" sz="3300" dirty="0"/>
          </a:p>
        </p:txBody>
      </p:sp>
      <p:sp>
        <p:nvSpPr>
          <p:cNvPr id="4" name="Text 1"/>
          <p:cNvSpPr/>
          <p:nvPr/>
        </p:nvSpPr>
        <p:spPr>
          <a:xfrm>
            <a:off x="6075640" y="1851660"/>
            <a:ext cx="7965519" cy="5555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350"/>
              </a:lnSpc>
              <a:buNone/>
            </a:pPr>
            <a:r>
              <a:rPr lang="en-US" sz="4350" b="1" kern="0" spc="-13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185M</a:t>
            </a:r>
            <a:endParaRPr lang="en-US" sz="4350" dirty="0"/>
          </a:p>
        </p:txBody>
      </p:sp>
      <p:sp>
        <p:nvSpPr>
          <p:cNvPr id="5" name="Text 2"/>
          <p:cNvSpPr/>
          <p:nvPr/>
        </p:nvSpPr>
        <p:spPr>
          <a:xfrm>
            <a:off x="9006126" y="2617589"/>
            <a:ext cx="2104549" cy="2631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r>
              <a:rPr lang="en-US" sz="1650" b="1" kern="0" spc="-5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Doses Administered</a:t>
            </a:r>
            <a:endParaRPr lang="en-US" sz="1650" dirty="0"/>
          </a:p>
        </p:txBody>
      </p:sp>
      <p:sp>
        <p:nvSpPr>
          <p:cNvPr id="6" name="Text 3"/>
          <p:cNvSpPr/>
          <p:nvPr/>
        </p:nvSpPr>
        <p:spPr>
          <a:xfrm>
            <a:off x="6075640" y="2981682"/>
            <a:ext cx="7965519" cy="269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300" kern="0" spc="-27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As of late 2023, Bangladesh has administered over 185 million COVID-19 vaccine doses.</a:t>
            </a:r>
            <a:endParaRPr lang="en-US" sz="1300" dirty="0"/>
          </a:p>
        </p:txBody>
      </p:sp>
      <p:sp>
        <p:nvSpPr>
          <p:cNvPr id="7" name="Text 4"/>
          <p:cNvSpPr/>
          <p:nvPr/>
        </p:nvSpPr>
        <p:spPr>
          <a:xfrm>
            <a:off x="6075640" y="3840242"/>
            <a:ext cx="7965519" cy="5555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350"/>
              </a:lnSpc>
              <a:buNone/>
            </a:pPr>
            <a:r>
              <a:rPr lang="en-US" sz="4350" b="1" kern="0" spc="-13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85%</a:t>
            </a:r>
            <a:endParaRPr lang="en-US" sz="4350" dirty="0"/>
          </a:p>
        </p:txBody>
      </p:sp>
      <p:sp>
        <p:nvSpPr>
          <p:cNvPr id="8" name="Text 5"/>
          <p:cNvSpPr/>
          <p:nvPr/>
        </p:nvSpPr>
        <p:spPr>
          <a:xfrm>
            <a:off x="9006126" y="4606171"/>
            <a:ext cx="2104549" cy="2631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r>
              <a:rPr lang="en-US" sz="1650" b="1" kern="0" spc="-5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Population Coverage</a:t>
            </a:r>
            <a:endParaRPr lang="en-US" sz="1650" dirty="0"/>
          </a:p>
        </p:txBody>
      </p:sp>
      <p:sp>
        <p:nvSpPr>
          <p:cNvPr id="9" name="Text 6"/>
          <p:cNvSpPr/>
          <p:nvPr/>
        </p:nvSpPr>
        <p:spPr>
          <a:xfrm>
            <a:off x="6075640" y="4970264"/>
            <a:ext cx="7965519" cy="5386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300" kern="0" spc="-27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vaccination program has achieved significant population coverage, helping to curb the spread of the virus.</a:t>
            </a:r>
            <a:endParaRPr lang="en-US" sz="1300" dirty="0"/>
          </a:p>
        </p:txBody>
      </p:sp>
      <p:sp>
        <p:nvSpPr>
          <p:cNvPr id="10" name="Text 7"/>
          <p:cNvSpPr/>
          <p:nvPr/>
        </p:nvSpPr>
        <p:spPr>
          <a:xfrm>
            <a:off x="6075640" y="6098143"/>
            <a:ext cx="7965519" cy="5555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350"/>
              </a:lnSpc>
              <a:buNone/>
            </a:pPr>
            <a:r>
              <a:rPr lang="en-US" sz="4350" b="1" kern="0" spc="-13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90%</a:t>
            </a:r>
            <a:endParaRPr lang="en-US" sz="4350" dirty="0"/>
          </a:p>
        </p:txBody>
      </p:sp>
      <p:sp>
        <p:nvSpPr>
          <p:cNvPr id="11" name="Text 8"/>
          <p:cNvSpPr/>
          <p:nvPr/>
        </p:nvSpPr>
        <p:spPr>
          <a:xfrm>
            <a:off x="9006126" y="6864072"/>
            <a:ext cx="2104549" cy="2631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r>
              <a:rPr lang="en-US" sz="1650" b="1" kern="0" spc="-50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Healthcare Workers</a:t>
            </a:r>
            <a:endParaRPr lang="en-US" sz="1650" dirty="0"/>
          </a:p>
        </p:txBody>
      </p:sp>
      <p:sp>
        <p:nvSpPr>
          <p:cNvPr id="12" name="Text 9"/>
          <p:cNvSpPr/>
          <p:nvPr/>
        </p:nvSpPr>
        <p:spPr>
          <a:xfrm>
            <a:off x="6075640" y="7228165"/>
            <a:ext cx="7965519" cy="5386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300" kern="0" spc="-27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Almost all healthcare workers have been fully vaccinated, protecting them from infection and ensuring continued care for patients.</a:t>
            </a:r>
            <a:endParaRPr lang="en-US" sz="13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4023" y="694611"/>
            <a:ext cx="7635954" cy="13465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300"/>
              </a:lnSpc>
              <a:buNone/>
            </a:pPr>
            <a:r>
              <a:rPr lang="en-US" sz="4200" b="1" kern="0" spc="-127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Lessons Learned and Recommendations</a:t>
            </a:r>
            <a:endParaRPr lang="en-US" sz="42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023" y="2364343"/>
            <a:ext cx="1077278" cy="1723549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154436" y="2579727"/>
            <a:ext cx="2731056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kern="0" spc="-64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Invest in Public Health</a:t>
            </a:r>
            <a:endParaRPr lang="en-US" sz="2100" dirty="0"/>
          </a:p>
        </p:txBody>
      </p:sp>
      <p:sp>
        <p:nvSpPr>
          <p:cNvPr id="6" name="Text 2"/>
          <p:cNvSpPr/>
          <p:nvPr/>
        </p:nvSpPr>
        <p:spPr>
          <a:xfrm>
            <a:off x="2154436" y="3045500"/>
            <a:ext cx="6235541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kern="0" spc="-34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Strengthening public health infrastructure and healthcare systems is essential to mitigate future pandemics.</a:t>
            </a:r>
            <a:endParaRPr lang="en-US" sz="16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4023" y="4087892"/>
            <a:ext cx="1077278" cy="1723549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154436" y="4303276"/>
            <a:ext cx="2693194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kern="0" spc="-64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Promote Vaccination</a:t>
            </a:r>
            <a:endParaRPr lang="en-US" sz="2100" dirty="0"/>
          </a:p>
        </p:txBody>
      </p:sp>
      <p:sp>
        <p:nvSpPr>
          <p:cNvPr id="9" name="Text 4"/>
          <p:cNvSpPr/>
          <p:nvPr/>
        </p:nvSpPr>
        <p:spPr>
          <a:xfrm>
            <a:off x="2154436" y="4769048"/>
            <a:ext cx="6235541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kern="0" spc="-34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Sustaining and expanding vaccination efforts remains critical to protect the population from COVID-19 and future variants.</a:t>
            </a:r>
            <a:endParaRPr lang="en-US" sz="16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4023" y="5811441"/>
            <a:ext cx="1077278" cy="1723549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154436" y="6026825"/>
            <a:ext cx="2693194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kern="0" spc="-64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Economic Resilience</a:t>
            </a:r>
            <a:endParaRPr lang="en-US" sz="2100" dirty="0"/>
          </a:p>
        </p:txBody>
      </p:sp>
      <p:sp>
        <p:nvSpPr>
          <p:cNvPr id="12" name="Text 6"/>
          <p:cNvSpPr/>
          <p:nvPr/>
        </p:nvSpPr>
        <p:spPr>
          <a:xfrm>
            <a:off x="2154436" y="6492597"/>
            <a:ext cx="6235541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kern="0" spc="-34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Building economic resilience is crucial to buffer against future shocks and support vulnerable populations.</a:t>
            </a:r>
            <a:endParaRPr lang="en-US" sz="16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644985"/>
            <a:ext cx="1154013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kern="0" spc="-134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Conclusion: Moving Forward with Resilience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5693926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Bangladesh has demonstrated remarkable resilience in its response to the COVID-19 pandemic. The nation's experience provides valuable lessons for navigating future health crises.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</TotalTime>
  <Words>524</Words>
  <Application>Microsoft Office PowerPoint</Application>
  <PresentationFormat>Custom</PresentationFormat>
  <Paragraphs>88</Paragraphs>
  <Slides>9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Inter</vt:lpstr>
      <vt:lpstr>Inter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Shahariar Zaman Apon</cp:lastModifiedBy>
  <cp:revision>5</cp:revision>
  <dcterms:created xsi:type="dcterms:W3CDTF">2024-12-05T12:48:12Z</dcterms:created>
  <dcterms:modified xsi:type="dcterms:W3CDTF">2024-12-05T17:50:09Z</dcterms:modified>
</cp:coreProperties>
</file>